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8" r:id="rId5"/>
    <p:sldId id="267" r:id="rId6"/>
    <p:sldId id="264" r:id="rId7"/>
    <p:sldId id="270" r:id="rId8"/>
    <p:sldId id="271" r:id="rId9"/>
    <p:sldId id="272" r:id="rId10"/>
    <p:sldId id="286" r:id="rId11"/>
    <p:sldId id="273" r:id="rId12"/>
    <p:sldId id="275" r:id="rId13"/>
    <p:sldId id="287" r:id="rId14"/>
    <p:sldId id="288" r:id="rId15"/>
    <p:sldId id="283" r:id="rId16"/>
    <p:sldId id="289" r:id="rId17"/>
    <p:sldId id="274" r:id="rId18"/>
    <p:sldId id="290" r:id="rId19"/>
    <p:sldId id="291" r:id="rId20"/>
    <p:sldId id="277" r:id="rId21"/>
    <p:sldId id="29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>
        <p:scale>
          <a:sx n="62" d="100"/>
          <a:sy n="62" d="100"/>
        </p:scale>
        <p:origin x="-15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B4D1C-D505-43C2-A779-0FF1F7B4F34A}" type="doc">
      <dgm:prSet loTypeId="urn:microsoft.com/office/officeart/2005/8/layout/chevron1" loCatId="process" qsTypeId="urn:microsoft.com/office/officeart/2005/8/quickstyle/simple5" qsCatId="simple" csTypeId="urn:microsoft.com/office/officeart/2005/8/colors/accent2_2" csCatId="accent2" phldr="1"/>
      <dgm:spPr/>
    </dgm:pt>
    <dgm:pt modelId="{E0AAB7C7-621E-4FE0-BE07-07BC643B63F1}">
      <dgm:prSet phldrT="[Текст]" custT="1"/>
      <dgm:spPr/>
      <dgm:t>
        <a:bodyPr/>
        <a:lstStyle/>
        <a:p>
          <a:r>
            <a:rPr lang="ru-RU" sz="2400" dirty="0" smtClean="0">
              <a:latin typeface="Georgia" pitchFamily="18" charset="0"/>
            </a:rPr>
            <a:t>Моя семья</a:t>
          </a:r>
          <a:endParaRPr lang="ru-RU" sz="2400" dirty="0">
            <a:latin typeface="Georgia" pitchFamily="18" charset="0"/>
          </a:endParaRPr>
        </a:p>
      </dgm:t>
    </dgm:pt>
    <dgm:pt modelId="{D7485F99-9080-43F0-9CA7-6FB880DEBFE5}" type="parTrans" cxnId="{D132BD80-B77A-45CF-B567-9899E4FC582A}">
      <dgm:prSet/>
      <dgm:spPr/>
      <dgm:t>
        <a:bodyPr/>
        <a:lstStyle/>
        <a:p>
          <a:endParaRPr lang="ru-RU"/>
        </a:p>
      </dgm:t>
    </dgm:pt>
    <dgm:pt modelId="{585A7FAE-DD68-4EEA-9F93-88CF1736B523}" type="sibTrans" cxnId="{D132BD80-B77A-45CF-B567-9899E4FC582A}">
      <dgm:prSet/>
      <dgm:spPr/>
      <dgm:t>
        <a:bodyPr/>
        <a:lstStyle/>
        <a:p>
          <a:endParaRPr lang="ru-RU"/>
        </a:p>
      </dgm:t>
    </dgm:pt>
    <dgm:pt modelId="{72E9B22D-6BB3-46AA-9FE0-F5C3E2A6F17B}">
      <dgm:prSet phldrT="[Текст]"/>
      <dgm:spPr/>
      <dgm:t>
        <a:bodyPr/>
        <a:lstStyle/>
        <a:p>
          <a:r>
            <a:rPr lang="ru-RU" dirty="0" smtClean="0"/>
            <a:t>Мой детский сад</a:t>
          </a:r>
          <a:endParaRPr lang="ru-RU" dirty="0"/>
        </a:p>
      </dgm:t>
    </dgm:pt>
    <dgm:pt modelId="{F2BF10D2-3DF1-49D4-89D7-7BA67D402CE3}" type="parTrans" cxnId="{C46C61CF-57FF-4E2F-8D50-40716F8CA3A1}">
      <dgm:prSet/>
      <dgm:spPr/>
      <dgm:t>
        <a:bodyPr/>
        <a:lstStyle/>
        <a:p>
          <a:endParaRPr lang="ru-RU"/>
        </a:p>
      </dgm:t>
    </dgm:pt>
    <dgm:pt modelId="{1BE25E1C-94DA-461A-A78C-8AA5A5FF9E74}" type="sibTrans" cxnId="{C46C61CF-57FF-4E2F-8D50-40716F8CA3A1}">
      <dgm:prSet/>
      <dgm:spPr/>
      <dgm:t>
        <a:bodyPr/>
        <a:lstStyle/>
        <a:p>
          <a:endParaRPr lang="ru-RU"/>
        </a:p>
      </dgm:t>
    </dgm:pt>
    <dgm:pt modelId="{0E8F3923-F048-435F-8BB8-FFCCCAD9EC3A}">
      <dgm:prSet phldrT="[Текст]"/>
      <dgm:spPr/>
      <dgm:t>
        <a:bodyPr/>
        <a:lstStyle/>
        <a:p>
          <a:r>
            <a:rPr lang="ru-RU" dirty="0" smtClean="0"/>
            <a:t>Мой город</a:t>
          </a:r>
          <a:endParaRPr lang="ru-RU" dirty="0"/>
        </a:p>
      </dgm:t>
    </dgm:pt>
    <dgm:pt modelId="{BFC575A3-7F44-438A-9C00-368E60068B52}" type="parTrans" cxnId="{35ADE3B1-48FD-4EC9-8B18-6022AFF667E4}">
      <dgm:prSet/>
      <dgm:spPr/>
      <dgm:t>
        <a:bodyPr/>
        <a:lstStyle/>
        <a:p>
          <a:endParaRPr lang="ru-RU"/>
        </a:p>
      </dgm:t>
    </dgm:pt>
    <dgm:pt modelId="{DC64543F-607A-41E8-95C4-F0A484EB1736}" type="sibTrans" cxnId="{35ADE3B1-48FD-4EC9-8B18-6022AFF667E4}">
      <dgm:prSet/>
      <dgm:spPr/>
      <dgm:t>
        <a:bodyPr/>
        <a:lstStyle/>
        <a:p>
          <a:endParaRPr lang="ru-RU"/>
        </a:p>
      </dgm:t>
    </dgm:pt>
    <dgm:pt modelId="{77897FFA-78F7-4DA2-A51D-51BAE93FF335}" type="pres">
      <dgm:prSet presAssocID="{AC6B4D1C-D505-43C2-A779-0FF1F7B4F34A}" presName="Name0" presStyleCnt="0">
        <dgm:presLayoutVars>
          <dgm:dir/>
          <dgm:animLvl val="lvl"/>
          <dgm:resizeHandles val="exact"/>
        </dgm:presLayoutVars>
      </dgm:prSet>
      <dgm:spPr/>
    </dgm:pt>
    <dgm:pt modelId="{D30B378A-9CAF-4A97-A2B4-8A12EE424386}" type="pres">
      <dgm:prSet presAssocID="{E0AAB7C7-621E-4FE0-BE07-07BC643B63F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9D8DF-878B-4569-AAA0-4F65F73E9AB4}" type="pres">
      <dgm:prSet presAssocID="{585A7FAE-DD68-4EEA-9F93-88CF1736B523}" presName="parTxOnlySpace" presStyleCnt="0"/>
      <dgm:spPr/>
    </dgm:pt>
    <dgm:pt modelId="{EF2D7598-8694-4B24-ACFC-42B264D9CE85}" type="pres">
      <dgm:prSet presAssocID="{72E9B22D-6BB3-46AA-9FE0-F5C3E2A6F17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5A7AF-A3B8-4D6B-B0AF-324F7EB15DC0}" type="pres">
      <dgm:prSet presAssocID="{1BE25E1C-94DA-461A-A78C-8AA5A5FF9E74}" presName="parTxOnlySpace" presStyleCnt="0"/>
      <dgm:spPr/>
    </dgm:pt>
    <dgm:pt modelId="{7C53ABA0-76D9-403F-8522-B236D6D0F13B}" type="pres">
      <dgm:prSet presAssocID="{0E8F3923-F048-435F-8BB8-FFCCCAD9EC3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56BC8E-B348-4326-8833-11BD6E75711A}" type="presOf" srcId="{E0AAB7C7-621E-4FE0-BE07-07BC643B63F1}" destId="{D30B378A-9CAF-4A97-A2B4-8A12EE424386}" srcOrd="0" destOrd="0" presId="urn:microsoft.com/office/officeart/2005/8/layout/chevron1"/>
    <dgm:cxn modelId="{C46C61CF-57FF-4E2F-8D50-40716F8CA3A1}" srcId="{AC6B4D1C-D505-43C2-A779-0FF1F7B4F34A}" destId="{72E9B22D-6BB3-46AA-9FE0-F5C3E2A6F17B}" srcOrd="1" destOrd="0" parTransId="{F2BF10D2-3DF1-49D4-89D7-7BA67D402CE3}" sibTransId="{1BE25E1C-94DA-461A-A78C-8AA5A5FF9E74}"/>
    <dgm:cxn modelId="{D132BD80-B77A-45CF-B567-9899E4FC582A}" srcId="{AC6B4D1C-D505-43C2-A779-0FF1F7B4F34A}" destId="{E0AAB7C7-621E-4FE0-BE07-07BC643B63F1}" srcOrd="0" destOrd="0" parTransId="{D7485F99-9080-43F0-9CA7-6FB880DEBFE5}" sibTransId="{585A7FAE-DD68-4EEA-9F93-88CF1736B523}"/>
    <dgm:cxn modelId="{35ADE3B1-48FD-4EC9-8B18-6022AFF667E4}" srcId="{AC6B4D1C-D505-43C2-A779-0FF1F7B4F34A}" destId="{0E8F3923-F048-435F-8BB8-FFCCCAD9EC3A}" srcOrd="2" destOrd="0" parTransId="{BFC575A3-7F44-438A-9C00-368E60068B52}" sibTransId="{DC64543F-607A-41E8-95C4-F0A484EB1736}"/>
    <dgm:cxn modelId="{7C119147-ACE5-413A-A4CC-5CBE5BF94513}" type="presOf" srcId="{72E9B22D-6BB3-46AA-9FE0-F5C3E2A6F17B}" destId="{EF2D7598-8694-4B24-ACFC-42B264D9CE85}" srcOrd="0" destOrd="0" presId="urn:microsoft.com/office/officeart/2005/8/layout/chevron1"/>
    <dgm:cxn modelId="{6B16C2BE-EAB8-483D-98AC-E29B80776E1E}" type="presOf" srcId="{0E8F3923-F048-435F-8BB8-FFCCCAD9EC3A}" destId="{7C53ABA0-76D9-403F-8522-B236D6D0F13B}" srcOrd="0" destOrd="0" presId="urn:microsoft.com/office/officeart/2005/8/layout/chevron1"/>
    <dgm:cxn modelId="{B86D222A-765E-41AB-B2E0-B152AA5B7C5D}" type="presOf" srcId="{AC6B4D1C-D505-43C2-A779-0FF1F7B4F34A}" destId="{77897FFA-78F7-4DA2-A51D-51BAE93FF335}" srcOrd="0" destOrd="0" presId="urn:microsoft.com/office/officeart/2005/8/layout/chevron1"/>
    <dgm:cxn modelId="{1ABD4A7F-6036-4BDA-8C80-BA5BAF32ED31}" type="presParOf" srcId="{77897FFA-78F7-4DA2-A51D-51BAE93FF335}" destId="{D30B378A-9CAF-4A97-A2B4-8A12EE424386}" srcOrd="0" destOrd="0" presId="urn:microsoft.com/office/officeart/2005/8/layout/chevron1"/>
    <dgm:cxn modelId="{B214CCD2-5911-4F9A-B1F1-1F12269AA171}" type="presParOf" srcId="{77897FFA-78F7-4DA2-A51D-51BAE93FF335}" destId="{54C9D8DF-878B-4569-AAA0-4F65F73E9AB4}" srcOrd="1" destOrd="0" presId="urn:microsoft.com/office/officeart/2005/8/layout/chevron1"/>
    <dgm:cxn modelId="{BE051F67-0679-42C9-99F0-2A153D6294B3}" type="presParOf" srcId="{77897FFA-78F7-4DA2-A51D-51BAE93FF335}" destId="{EF2D7598-8694-4B24-ACFC-42B264D9CE85}" srcOrd="2" destOrd="0" presId="urn:microsoft.com/office/officeart/2005/8/layout/chevron1"/>
    <dgm:cxn modelId="{1EF8FBD2-390A-4678-BB5E-BC585EFCB0BB}" type="presParOf" srcId="{77897FFA-78F7-4DA2-A51D-51BAE93FF335}" destId="{F745A7AF-A3B8-4D6B-B0AF-324F7EB15DC0}" srcOrd="3" destOrd="0" presId="urn:microsoft.com/office/officeart/2005/8/layout/chevron1"/>
    <dgm:cxn modelId="{21EECB14-E20D-4626-A7B0-EDC1B4616B00}" type="presParOf" srcId="{77897FFA-78F7-4DA2-A51D-51BAE93FF335}" destId="{7C53ABA0-76D9-403F-8522-B236D6D0F13B}" srcOrd="4" destOrd="0" presId="urn:microsoft.com/office/officeart/2005/8/layout/chevro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5BD6C2-1112-475B-885F-C0001923265C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90DADB6F-71AC-4EAB-8814-14753A562300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Моя Родина</a:t>
          </a:r>
          <a:endParaRPr lang="ru-RU" sz="1800" b="1" dirty="0">
            <a:latin typeface="Georgia" pitchFamily="18" charset="0"/>
          </a:endParaRPr>
        </a:p>
      </dgm:t>
    </dgm:pt>
    <dgm:pt modelId="{87B4E65E-3760-4509-9417-F03F02AB6BE4}" type="parTrans" cxnId="{8699C6CF-D78B-4D9E-8FE2-3BEB775AE242}">
      <dgm:prSet/>
      <dgm:spPr/>
      <dgm:t>
        <a:bodyPr/>
        <a:lstStyle/>
        <a:p>
          <a:endParaRPr lang="ru-RU"/>
        </a:p>
      </dgm:t>
    </dgm:pt>
    <dgm:pt modelId="{DE0E5D4C-E0D7-4C4D-8935-52BFE2AD9362}" type="sibTrans" cxnId="{8699C6CF-D78B-4D9E-8FE2-3BEB775AE242}">
      <dgm:prSet/>
      <dgm:spPr/>
      <dgm:t>
        <a:bodyPr/>
        <a:lstStyle/>
        <a:p>
          <a:endParaRPr lang="ru-RU"/>
        </a:p>
      </dgm:t>
    </dgm:pt>
    <dgm:pt modelId="{63C4E779-BECE-4595-9712-000D09A393DE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Страна, символика</a:t>
          </a:r>
          <a:endParaRPr lang="ru-RU" sz="1800" b="1" dirty="0">
            <a:latin typeface="Georgia" pitchFamily="18" charset="0"/>
          </a:endParaRPr>
        </a:p>
      </dgm:t>
    </dgm:pt>
    <dgm:pt modelId="{38A2E04F-4096-423A-920D-0CD102DDCF48}" type="parTrans" cxnId="{7214993A-1B65-4789-AC5B-1727D1E331F2}">
      <dgm:prSet/>
      <dgm:spPr/>
      <dgm:t>
        <a:bodyPr/>
        <a:lstStyle/>
        <a:p>
          <a:endParaRPr lang="ru-RU"/>
        </a:p>
      </dgm:t>
    </dgm:pt>
    <dgm:pt modelId="{E85B41E8-F055-4585-9A87-A58FE79C51EA}" type="sibTrans" cxnId="{7214993A-1B65-4789-AC5B-1727D1E331F2}">
      <dgm:prSet/>
      <dgm:spPr/>
      <dgm:t>
        <a:bodyPr/>
        <a:lstStyle/>
        <a:p>
          <a:endParaRPr lang="ru-RU"/>
        </a:p>
      </dgm:t>
    </dgm:pt>
    <dgm:pt modelId="{A050945B-79EA-4AA0-8667-188804ACC00A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Будем Родине служить</a:t>
          </a:r>
          <a:endParaRPr lang="ru-RU" sz="1800" b="1" dirty="0">
            <a:latin typeface="Georgia" pitchFamily="18" charset="0"/>
          </a:endParaRPr>
        </a:p>
      </dgm:t>
    </dgm:pt>
    <dgm:pt modelId="{8F5AC483-24C7-4747-ABB2-9C3A79C62174}" type="parTrans" cxnId="{DBA19B51-9A26-4437-BF64-07C02F67876D}">
      <dgm:prSet/>
      <dgm:spPr/>
      <dgm:t>
        <a:bodyPr/>
        <a:lstStyle/>
        <a:p>
          <a:endParaRPr lang="ru-RU"/>
        </a:p>
      </dgm:t>
    </dgm:pt>
    <dgm:pt modelId="{27840FD4-8D8B-4B9E-B5AB-63DA839F5E22}" type="sibTrans" cxnId="{DBA19B51-9A26-4437-BF64-07C02F67876D}">
      <dgm:prSet/>
      <dgm:spPr/>
      <dgm:t>
        <a:bodyPr/>
        <a:lstStyle/>
        <a:p>
          <a:endParaRPr lang="ru-RU"/>
        </a:p>
      </dgm:t>
    </dgm:pt>
    <dgm:pt modelId="{6932EF9B-2012-4C8F-A71C-124E878A7D8F}" type="pres">
      <dgm:prSet presAssocID="{E85BD6C2-1112-475B-885F-C0001923265C}" presName="Name0" presStyleCnt="0">
        <dgm:presLayoutVars>
          <dgm:dir/>
          <dgm:animLvl val="lvl"/>
          <dgm:resizeHandles val="exact"/>
        </dgm:presLayoutVars>
      </dgm:prSet>
      <dgm:spPr/>
    </dgm:pt>
    <dgm:pt modelId="{492D47B7-CED2-4534-937A-E2A163BD3A3C}" type="pres">
      <dgm:prSet presAssocID="{90DADB6F-71AC-4EAB-8814-14753A56230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232E9-ABFB-4F03-82A5-1B3ADF09434E}" type="pres">
      <dgm:prSet presAssocID="{DE0E5D4C-E0D7-4C4D-8935-52BFE2AD9362}" presName="parTxOnlySpace" presStyleCnt="0"/>
      <dgm:spPr/>
    </dgm:pt>
    <dgm:pt modelId="{CAA016A2-6212-4FF3-91C2-9B189838C613}" type="pres">
      <dgm:prSet presAssocID="{63C4E779-BECE-4595-9712-000D09A393D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69EE2-F410-4EA5-BBC2-B56D15AD0EE2}" type="pres">
      <dgm:prSet presAssocID="{E85B41E8-F055-4585-9A87-A58FE79C51EA}" presName="parTxOnlySpace" presStyleCnt="0"/>
      <dgm:spPr/>
    </dgm:pt>
    <dgm:pt modelId="{520C4685-E5A5-43C2-A7CE-443C245F1F7E}" type="pres">
      <dgm:prSet presAssocID="{A050945B-79EA-4AA0-8667-188804ACC00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99C6CF-D78B-4D9E-8FE2-3BEB775AE242}" srcId="{E85BD6C2-1112-475B-885F-C0001923265C}" destId="{90DADB6F-71AC-4EAB-8814-14753A562300}" srcOrd="0" destOrd="0" parTransId="{87B4E65E-3760-4509-9417-F03F02AB6BE4}" sibTransId="{DE0E5D4C-E0D7-4C4D-8935-52BFE2AD9362}"/>
    <dgm:cxn modelId="{7214993A-1B65-4789-AC5B-1727D1E331F2}" srcId="{E85BD6C2-1112-475B-885F-C0001923265C}" destId="{63C4E779-BECE-4595-9712-000D09A393DE}" srcOrd="1" destOrd="0" parTransId="{38A2E04F-4096-423A-920D-0CD102DDCF48}" sibTransId="{E85B41E8-F055-4585-9A87-A58FE79C51EA}"/>
    <dgm:cxn modelId="{36469098-00D4-4FF2-92BC-A5DAA0D2C0DB}" type="presOf" srcId="{63C4E779-BECE-4595-9712-000D09A393DE}" destId="{CAA016A2-6212-4FF3-91C2-9B189838C613}" srcOrd="0" destOrd="0" presId="urn:microsoft.com/office/officeart/2005/8/layout/chevron1"/>
    <dgm:cxn modelId="{ADCBE152-856D-4326-8C03-4855776B8032}" type="presOf" srcId="{90DADB6F-71AC-4EAB-8814-14753A562300}" destId="{492D47B7-CED2-4534-937A-E2A163BD3A3C}" srcOrd="0" destOrd="0" presId="urn:microsoft.com/office/officeart/2005/8/layout/chevron1"/>
    <dgm:cxn modelId="{4C5CDAE2-2037-4E36-BB3A-38B76A89A8A9}" type="presOf" srcId="{E85BD6C2-1112-475B-885F-C0001923265C}" destId="{6932EF9B-2012-4C8F-A71C-124E878A7D8F}" srcOrd="0" destOrd="0" presId="urn:microsoft.com/office/officeart/2005/8/layout/chevron1"/>
    <dgm:cxn modelId="{2A3CAF45-47D9-468C-AD82-87A38F8DB825}" type="presOf" srcId="{A050945B-79EA-4AA0-8667-188804ACC00A}" destId="{520C4685-E5A5-43C2-A7CE-443C245F1F7E}" srcOrd="0" destOrd="0" presId="urn:microsoft.com/office/officeart/2005/8/layout/chevron1"/>
    <dgm:cxn modelId="{DBA19B51-9A26-4437-BF64-07C02F67876D}" srcId="{E85BD6C2-1112-475B-885F-C0001923265C}" destId="{A050945B-79EA-4AA0-8667-188804ACC00A}" srcOrd="2" destOrd="0" parTransId="{8F5AC483-24C7-4747-ABB2-9C3A79C62174}" sibTransId="{27840FD4-8D8B-4B9E-B5AB-63DA839F5E22}"/>
    <dgm:cxn modelId="{CF6121A6-7C7B-4AEC-AC74-CAC8618AC62D}" type="presParOf" srcId="{6932EF9B-2012-4C8F-A71C-124E878A7D8F}" destId="{492D47B7-CED2-4534-937A-E2A163BD3A3C}" srcOrd="0" destOrd="0" presId="urn:microsoft.com/office/officeart/2005/8/layout/chevron1"/>
    <dgm:cxn modelId="{94E650A6-073B-4906-B38E-EE2399D0C1F4}" type="presParOf" srcId="{6932EF9B-2012-4C8F-A71C-124E878A7D8F}" destId="{C62232E9-ABFB-4F03-82A5-1B3ADF09434E}" srcOrd="1" destOrd="0" presId="urn:microsoft.com/office/officeart/2005/8/layout/chevron1"/>
    <dgm:cxn modelId="{0A8B0884-9AA5-4CED-B144-2AD61F6D1517}" type="presParOf" srcId="{6932EF9B-2012-4C8F-A71C-124E878A7D8F}" destId="{CAA016A2-6212-4FF3-91C2-9B189838C613}" srcOrd="2" destOrd="0" presId="urn:microsoft.com/office/officeart/2005/8/layout/chevron1"/>
    <dgm:cxn modelId="{C78477CB-601B-4CCD-BFE5-16A90E8BD045}" type="presParOf" srcId="{6932EF9B-2012-4C8F-A71C-124E878A7D8F}" destId="{1BB69EE2-F410-4EA5-BBC2-B56D15AD0EE2}" srcOrd="3" destOrd="0" presId="urn:microsoft.com/office/officeart/2005/8/layout/chevron1"/>
    <dgm:cxn modelId="{34B32D15-C026-48BF-B627-ACB3DC3BC7FE}" type="presParOf" srcId="{6932EF9B-2012-4C8F-A71C-124E878A7D8F}" destId="{520C4685-E5A5-43C2-A7CE-443C245F1F7E}" srcOrd="4" destOrd="0" presId="urn:microsoft.com/office/officeart/2005/8/layout/chevro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BC58C0-EBC2-470E-8A34-8BDF5A78F07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9FE0FD7-C64B-4A10-80CC-4F904C962BC8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Культура</a:t>
          </a:r>
          <a:r>
            <a:rPr lang="ru-RU" dirty="0" smtClean="0"/>
            <a:t> и традиции</a:t>
          </a:r>
          <a:endParaRPr lang="ru-RU" dirty="0"/>
        </a:p>
      </dgm:t>
    </dgm:pt>
    <dgm:pt modelId="{A105BFAE-7238-40BF-9E65-CED5F83BF4F0}" type="parTrans" cxnId="{969422BB-D352-4A0C-9A96-47331E57C06C}">
      <dgm:prSet/>
      <dgm:spPr/>
      <dgm:t>
        <a:bodyPr/>
        <a:lstStyle/>
        <a:p>
          <a:endParaRPr lang="ru-RU"/>
        </a:p>
      </dgm:t>
    </dgm:pt>
    <dgm:pt modelId="{AE5C83D7-6D1F-421D-B7AD-9C10C0E59D0E}" type="sibTrans" cxnId="{969422BB-D352-4A0C-9A96-47331E57C06C}">
      <dgm:prSet/>
      <dgm:spPr/>
      <dgm:t>
        <a:bodyPr/>
        <a:lstStyle/>
        <a:p>
          <a:endParaRPr lang="ru-RU"/>
        </a:p>
      </dgm:t>
    </dgm:pt>
    <dgm:pt modelId="{3C04E1A2-9746-4E5E-A61F-23986846DC91}">
      <dgm:prSet phldrT="[Текст]"/>
      <dgm:spPr/>
      <dgm:t>
        <a:bodyPr/>
        <a:lstStyle/>
        <a:p>
          <a:r>
            <a:rPr lang="ru-RU" dirty="0" smtClean="0"/>
            <a:t>Правила по которым мы живём</a:t>
          </a:r>
          <a:endParaRPr lang="ru-RU" dirty="0"/>
        </a:p>
      </dgm:t>
    </dgm:pt>
    <dgm:pt modelId="{A8C5B5E0-B7F9-4887-844D-39FC8FE4AC92}" type="parTrans" cxnId="{2E139DD2-2B40-4E15-8A32-97F7783FE040}">
      <dgm:prSet/>
      <dgm:spPr/>
      <dgm:t>
        <a:bodyPr/>
        <a:lstStyle/>
        <a:p>
          <a:endParaRPr lang="ru-RU"/>
        </a:p>
      </dgm:t>
    </dgm:pt>
    <dgm:pt modelId="{9DE5A83F-5D5E-4F78-BF76-F22669A1E882}" type="sibTrans" cxnId="{2E139DD2-2B40-4E15-8A32-97F7783FE040}">
      <dgm:prSet/>
      <dgm:spPr/>
      <dgm:t>
        <a:bodyPr/>
        <a:lstStyle/>
        <a:p>
          <a:endParaRPr lang="ru-RU"/>
        </a:p>
      </dgm:t>
    </dgm:pt>
    <dgm:pt modelId="{01C6D919-4124-44F1-8DB4-A1818C4C5EBB}">
      <dgm:prSet phldrT="[Текст]" phldr="1"/>
      <dgm:spPr/>
      <dgm:t>
        <a:bodyPr/>
        <a:lstStyle/>
        <a:p>
          <a:endParaRPr lang="ru-RU" dirty="0"/>
        </a:p>
      </dgm:t>
    </dgm:pt>
    <dgm:pt modelId="{C1902CD4-CDB3-451C-AD70-B8C64DCE250B}" type="parTrans" cxnId="{DF20C224-E83F-4A0B-9DC0-51C8AEAB13F3}">
      <dgm:prSet/>
      <dgm:spPr/>
      <dgm:t>
        <a:bodyPr/>
        <a:lstStyle/>
        <a:p>
          <a:endParaRPr lang="ru-RU"/>
        </a:p>
      </dgm:t>
    </dgm:pt>
    <dgm:pt modelId="{48220050-DE72-4CA8-A020-3631CD04DA9F}" type="sibTrans" cxnId="{DF20C224-E83F-4A0B-9DC0-51C8AEAB13F3}">
      <dgm:prSet/>
      <dgm:spPr/>
      <dgm:t>
        <a:bodyPr/>
        <a:lstStyle/>
        <a:p>
          <a:endParaRPr lang="ru-RU"/>
        </a:p>
      </dgm:t>
    </dgm:pt>
    <dgm:pt modelId="{5B6EB11B-ED5B-4151-8147-A5CE6AB86EA8}" type="pres">
      <dgm:prSet presAssocID="{57BC58C0-EBC2-470E-8A34-8BDF5A78F072}" presName="Name0" presStyleCnt="0">
        <dgm:presLayoutVars>
          <dgm:dir/>
          <dgm:animLvl val="lvl"/>
          <dgm:resizeHandles val="exact"/>
        </dgm:presLayoutVars>
      </dgm:prSet>
      <dgm:spPr/>
    </dgm:pt>
    <dgm:pt modelId="{10D63306-7D1C-4C85-BE6F-B90846A4D5E6}" type="pres">
      <dgm:prSet presAssocID="{59FE0FD7-C64B-4A10-80CC-4F904C962BC8}" presName="parTxOnly" presStyleLbl="node1" presStyleIdx="0" presStyleCnt="3" custLinFactNeighborX="-27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3A5A7-F058-4038-949B-223E3DBF7CD4}" type="pres">
      <dgm:prSet presAssocID="{AE5C83D7-6D1F-421D-B7AD-9C10C0E59D0E}" presName="parTxOnlySpace" presStyleCnt="0"/>
      <dgm:spPr/>
    </dgm:pt>
    <dgm:pt modelId="{6A59633F-DE27-40B8-A920-319C82B27CA7}" type="pres">
      <dgm:prSet presAssocID="{3C04E1A2-9746-4E5E-A61F-23986846DC91}" presName="parTxOnly" presStyleLbl="node1" presStyleIdx="1" presStyleCnt="3" custLinFactNeighborX="-188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334C7-8EB1-46D5-B5C3-ECADD4828643}" type="pres">
      <dgm:prSet presAssocID="{9DE5A83F-5D5E-4F78-BF76-F22669A1E882}" presName="parTxOnlySpace" presStyleCnt="0"/>
      <dgm:spPr/>
    </dgm:pt>
    <dgm:pt modelId="{7D502F0C-2123-4AE0-BFA7-2D677B4A5E31}" type="pres">
      <dgm:prSet presAssocID="{01C6D919-4124-44F1-8DB4-A1818C4C5EBB}" presName="parTxOnly" presStyleLbl="node1" presStyleIdx="2" presStyleCnt="3" custLinFactNeighborX="-36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73AE1E-9F8D-44A2-8EEB-39B0BAD3DEBC}" type="presOf" srcId="{57BC58C0-EBC2-470E-8A34-8BDF5A78F072}" destId="{5B6EB11B-ED5B-4151-8147-A5CE6AB86EA8}" srcOrd="0" destOrd="0" presId="urn:microsoft.com/office/officeart/2005/8/layout/chevron1"/>
    <dgm:cxn modelId="{4EEE21D0-5C7B-4FF5-A793-FE64F25F586A}" type="presOf" srcId="{3C04E1A2-9746-4E5E-A61F-23986846DC91}" destId="{6A59633F-DE27-40B8-A920-319C82B27CA7}" srcOrd="0" destOrd="0" presId="urn:microsoft.com/office/officeart/2005/8/layout/chevron1"/>
    <dgm:cxn modelId="{2E139DD2-2B40-4E15-8A32-97F7783FE040}" srcId="{57BC58C0-EBC2-470E-8A34-8BDF5A78F072}" destId="{3C04E1A2-9746-4E5E-A61F-23986846DC91}" srcOrd="1" destOrd="0" parTransId="{A8C5B5E0-B7F9-4887-844D-39FC8FE4AC92}" sibTransId="{9DE5A83F-5D5E-4F78-BF76-F22669A1E882}"/>
    <dgm:cxn modelId="{DF20C224-E83F-4A0B-9DC0-51C8AEAB13F3}" srcId="{57BC58C0-EBC2-470E-8A34-8BDF5A78F072}" destId="{01C6D919-4124-44F1-8DB4-A1818C4C5EBB}" srcOrd="2" destOrd="0" parTransId="{C1902CD4-CDB3-451C-AD70-B8C64DCE250B}" sibTransId="{48220050-DE72-4CA8-A020-3631CD04DA9F}"/>
    <dgm:cxn modelId="{8308C877-A78B-4B7A-ADDC-1D83265CE60B}" type="presOf" srcId="{01C6D919-4124-44F1-8DB4-A1818C4C5EBB}" destId="{7D502F0C-2123-4AE0-BFA7-2D677B4A5E31}" srcOrd="0" destOrd="0" presId="urn:microsoft.com/office/officeart/2005/8/layout/chevron1"/>
    <dgm:cxn modelId="{4FAA839F-E602-48B4-96A1-C7CC279E1D64}" type="presOf" srcId="{59FE0FD7-C64B-4A10-80CC-4F904C962BC8}" destId="{10D63306-7D1C-4C85-BE6F-B90846A4D5E6}" srcOrd="0" destOrd="0" presId="urn:microsoft.com/office/officeart/2005/8/layout/chevron1"/>
    <dgm:cxn modelId="{969422BB-D352-4A0C-9A96-47331E57C06C}" srcId="{57BC58C0-EBC2-470E-8A34-8BDF5A78F072}" destId="{59FE0FD7-C64B-4A10-80CC-4F904C962BC8}" srcOrd="0" destOrd="0" parTransId="{A105BFAE-7238-40BF-9E65-CED5F83BF4F0}" sibTransId="{AE5C83D7-6D1F-421D-B7AD-9C10C0E59D0E}"/>
    <dgm:cxn modelId="{BFFA0E4C-783B-42B0-8FA9-CB459DFFFBD8}" type="presParOf" srcId="{5B6EB11B-ED5B-4151-8147-A5CE6AB86EA8}" destId="{10D63306-7D1C-4C85-BE6F-B90846A4D5E6}" srcOrd="0" destOrd="0" presId="urn:microsoft.com/office/officeart/2005/8/layout/chevron1"/>
    <dgm:cxn modelId="{C88AB44B-F388-4680-8207-0FD0A5E0918A}" type="presParOf" srcId="{5B6EB11B-ED5B-4151-8147-A5CE6AB86EA8}" destId="{17B3A5A7-F058-4038-949B-223E3DBF7CD4}" srcOrd="1" destOrd="0" presId="urn:microsoft.com/office/officeart/2005/8/layout/chevron1"/>
    <dgm:cxn modelId="{63E34D0B-8CF0-4FD9-882E-5A967760F6CE}" type="presParOf" srcId="{5B6EB11B-ED5B-4151-8147-A5CE6AB86EA8}" destId="{6A59633F-DE27-40B8-A920-319C82B27CA7}" srcOrd="2" destOrd="0" presId="urn:microsoft.com/office/officeart/2005/8/layout/chevron1"/>
    <dgm:cxn modelId="{295706A7-24FC-47AB-BD57-8BA5CAADCF87}" type="presParOf" srcId="{5B6EB11B-ED5B-4151-8147-A5CE6AB86EA8}" destId="{E29334C7-8EB1-46D5-B5C3-ECADD4828643}" srcOrd="3" destOrd="0" presId="urn:microsoft.com/office/officeart/2005/8/layout/chevron1"/>
    <dgm:cxn modelId="{CEEA6160-7C44-4C44-BD6C-5FE177D9C16E}" type="presParOf" srcId="{5B6EB11B-ED5B-4151-8147-A5CE6AB86EA8}" destId="{7D502F0C-2123-4AE0-BFA7-2D677B4A5E31}" srcOrd="4" destOrd="0" presId="urn:microsoft.com/office/officeart/2005/8/layout/chevro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3A02-9F6B-4E7B-AC61-A6B96389B78F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B5B18-8B26-4D0B-8B50-C9F9AC210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Layout" Target="../diagrams/layout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diagramData" Target="../diagrams/data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1.xml"/><Relationship Id="rId11" Type="http://schemas.openxmlformats.org/officeDocument/2006/relationships/diagramColors" Target="../diagrams/colors2.xml"/><Relationship Id="rId5" Type="http://schemas.openxmlformats.org/officeDocument/2006/relationships/diagramLayout" Target="../diagrams/layout1.xml"/><Relationship Id="rId15" Type="http://schemas.openxmlformats.org/officeDocument/2006/relationships/diagramColors" Target="../diagrams/colors3.xml"/><Relationship Id="rId10" Type="http://schemas.openxmlformats.org/officeDocument/2006/relationships/diagramQuickStyle" Target="../diagrams/quickStyle2.xml"/><Relationship Id="rId4" Type="http://schemas.openxmlformats.org/officeDocument/2006/relationships/diagramData" Target="../diagrams/data1.xml"/><Relationship Id="rId9" Type="http://schemas.openxmlformats.org/officeDocument/2006/relationships/diagramLayout" Target="../diagrams/layout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hyperlink" Target="https://www.komandirovka.ru/sights/sharipovo/bratskaya-mogila-57-partizan-i-mirnyih-jiteley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jpeg"/><Relationship Id="rId5" Type="http://schemas.openxmlformats.org/officeDocument/2006/relationships/hyperlink" Target="https://www.komandirovka.ru/sights/sharipovo/berzovskaya-gres/" TargetMode="Externa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hyperlink" Target="https://www.komandirovka.ru/sights/sharipovo/pamyatnik-tank-t72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png"/><Relationship Id="rId5" Type="http://schemas.openxmlformats.org/officeDocument/2006/relationships/hyperlink" Target="https://www.komandirovka.ru/sights/sharipovo/pamyatnik-pervostroitelyam-kateka/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341305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+mj-lt"/>
              </a:rPr>
              <a:t>Муниципальное бюджетное дошкольное образовательное учреждение города Шарыпово, Красноярского края «Детский сад комбинированного вида № 4 «Росинка»</a:t>
            </a:r>
            <a:endParaRPr lang="ru-RU" sz="20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85934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A50021"/>
                </a:solidFill>
              </a:rPr>
              <a:t>Формирование нравственно-патриотических чувств у дошкольников</a:t>
            </a:r>
            <a:endParaRPr lang="ru-RU" sz="2800" b="1" i="1" dirty="0">
              <a:solidFill>
                <a:srgbClr val="A5002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3429000"/>
            <a:ext cx="39290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Georgia" pitchFamily="18" charset="0"/>
              </a:rPr>
              <a:t>Материал подготовила: воспитатель </a:t>
            </a:r>
            <a:r>
              <a:rPr lang="ru-RU" sz="2000" b="1" i="1" dirty="0" err="1" smtClean="0">
                <a:latin typeface="Georgia" pitchFamily="18" charset="0"/>
              </a:rPr>
              <a:t>Фисюк</a:t>
            </a:r>
            <a:r>
              <a:rPr lang="ru-RU" sz="2000" b="1" i="1" dirty="0" smtClean="0">
                <a:latin typeface="Georgia" pitchFamily="18" charset="0"/>
              </a:rPr>
              <a:t> М.В. </a:t>
            </a:r>
          </a:p>
          <a:p>
            <a:endParaRPr lang="ru-RU" sz="2000" i="1" dirty="0" smtClean="0"/>
          </a:p>
          <a:p>
            <a:endParaRPr lang="ru-RU" sz="2000" i="1" dirty="0"/>
          </a:p>
          <a:p>
            <a:r>
              <a:rPr lang="ru-RU" sz="2000" b="1" i="1" dirty="0" smtClean="0">
                <a:latin typeface="Georgia" pitchFamily="18" charset="0"/>
              </a:rPr>
              <a:t>                                 2022 год</a:t>
            </a:r>
            <a:endParaRPr lang="ru-RU" sz="2000" b="1" i="1" dirty="0">
              <a:latin typeface="Georgia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357166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«Мой город»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2428868"/>
            <a:ext cx="2214578" cy="28042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57950" y="2500306"/>
            <a:ext cx="2268280" cy="28003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2910" y="857232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Georgia" pitchFamily="18" charset="0"/>
              </a:rPr>
              <a:t>В группе проводились такие мероприятия, как: ОД «Моя малая Родина», «</a:t>
            </a:r>
            <a:r>
              <a:rPr lang="ru-RU" sz="1200" dirty="0" err="1" smtClean="0">
                <a:latin typeface="Georgia" pitchFamily="18" charset="0"/>
              </a:rPr>
              <a:t>Микрарайон</a:t>
            </a:r>
            <a:r>
              <a:rPr lang="ru-RU" sz="1200" dirty="0" smtClean="0">
                <a:latin typeface="Georgia" pitchFamily="18" charset="0"/>
              </a:rPr>
              <a:t>  </a:t>
            </a:r>
            <a:r>
              <a:rPr lang="ru-RU" sz="1200" dirty="0" err="1" smtClean="0">
                <a:latin typeface="Georgia" pitchFamily="18" charset="0"/>
              </a:rPr>
              <a:t>будующего</a:t>
            </a:r>
            <a:r>
              <a:rPr lang="ru-RU" sz="1200" dirty="0" smtClean="0">
                <a:latin typeface="Georgia" pitchFamily="18" charset="0"/>
              </a:rPr>
              <a:t>», «Мы вместе» и др. Проекты: «Профессии горнодобывающей промышленности» , «</a:t>
            </a:r>
            <a:r>
              <a:rPr lang="ru-RU" sz="1200" dirty="0" err="1" smtClean="0">
                <a:latin typeface="Georgia" pitchFamily="18" charset="0"/>
              </a:rPr>
              <a:t>Зделаем</a:t>
            </a:r>
            <a:r>
              <a:rPr lang="ru-RU" sz="1200" dirty="0" smtClean="0">
                <a:latin typeface="Georgia" pitchFamily="18" charset="0"/>
              </a:rPr>
              <a:t> город  чище»</a:t>
            </a:r>
            <a:endParaRPr lang="ru-RU" sz="1200" dirty="0">
              <a:latin typeface="Georgia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57554" y="1571612"/>
            <a:ext cx="2590800" cy="173575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643306" y="3714752"/>
            <a:ext cx="2066180" cy="264648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857232"/>
            <a:ext cx="79296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Georgia" pitchFamily="18" charset="0"/>
              </a:rPr>
              <a:t>Родная природа – один из самых сильных факторов воспитания любви к Родине. Любование ее красотой, бережное отношение к миру природы – все это источники формирования любви к родному краю. Чувство Родины, ассоциируемое со знакомыми пейзажами, природными явлениями, требует повышенного внимания к ней, привязанности к родным местам, которое сливается воедино с чувством любви к Родине.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«Родная природа»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Рисунок 6" descr="https://vmeste-rf.tv/upload/resize_cache/iblock/9c2/1040_650_2/lori_0005154124_a6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2428868"/>
            <a:ext cx="2643206" cy="18573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Шарыповские озера, озеро Линево.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00430" y="2428868"/>
            <a:ext cx="2571768" cy="18573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 descr="Инголь. 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86512" y="2428868"/>
            <a:ext cx="2513134" cy="179830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1736" y="285728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«Родная природа»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785795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Georgia" pitchFamily="18" charset="0"/>
              </a:rPr>
              <a:t>ОД по теме :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Georgia" pitchFamily="18" charset="0"/>
              </a:rPr>
              <a:t>«Птицы родного края»</a:t>
            </a:r>
            <a:endParaRPr lang="ru-RU" sz="12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1428736"/>
            <a:ext cx="1857388" cy="271464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71736" y="3286124"/>
            <a:ext cx="1781798" cy="264320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858016" y="3857628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Georgia" pitchFamily="18" charset="0"/>
              </a:rPr>
              <a:t>« Как приятно подготовить корм для птиц в кормушке на участке!»</a:t>
            </a:r>
            <a:endParaRPr lang="ru-RU" sz="12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15140" y="642918"/>
            <a:ext cx="1855791" cy="300039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43438" y="2214554"/>
            <a:ext cx="1817370" cy="370577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714356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itchFamily="18" charset="0"/>
              </a:rPr>
              <a:t>В настоящее время необходимо в дошкольных учреждениях как можно больше </a:t>
            </a:r>
            <a:r>
              <a:rPr lang="ru-RU" sz="1400" b="1" i="1" dirty="0" smtClean="0">
                <a:latin typeface="Georgia" pitchFamily="18" charset="0"/>
              </a:rPr>
              <a:t>приобщать детей к культуре своего народа и развивать их национальное самосознание. </a:t>
            </a:r>
            <a:r>
              <a:rPr lang="ru-RU" sz="1400" dirty="0" smtClean="0">
                <a:latin typeface="Georgia" pitchFamily="18" charset="0"/>
              </a:rPr>
              <a:t>Мы живем в многонациональном государстве и каждому ребенку должны обеспечить возможность соприкасаться со своей национальной культурой.</a:t>
            </a:r>
            <a:endParaRPr lang="ru-RU" sz="1400" dirty="0">
              <a:latin typeface="Georgia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72132" y="1785926"/>
            <a:ext cx="3143272" cy="23761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14678" y="3571876"/>
            <a:ext cx="2571768" cy="25321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214290"/>
            <a:ext cx="628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«Русская культура и традиции»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7158" y="1714488"/>
            <a:ext cx="3083170" cy="25003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1928802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85786" y="357166"/>
            <a:ext cx="778674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Знакомлю детей с семейными традициями семьи, с традициями и бытом России, с историей возникновения народных игрушек, с видами устного народного творчества. С этой целью провела следующие занятия и развлечения: «Секреты старины», «Масленица»,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Осенины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«Рождество»,  Каждый год в городе проходит фестиваль «Содружество», создан  мини-музей «История создания  русской  народной  куклы». Традиционно в нашем детском саду, осенью проходит выставка «Дары осени», зимой - выставка «Новогодняя игрушка», весной – «Огород на окне». Родители вместе с детьми каждый раз являются их активными участниками.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://rosinka.sharobr.ru/wp-content/uploads/2022/06/IMG-20220613-WA0001-225x30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071678"/>
            <a:ext cx="2143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71802" y="3071810"/>
            <a:ext cx="221200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5008" y="1857364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57884" y="4143380"/>
            <a:ext cx="2571768" cy="220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86116" y="1428736"/>
            <a:ext cx="262963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4500570"/>
            <a:ext cx="310076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43636" y="1714488"/>
            <a:ext cx="24405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286512" y="3857628"/>
            <a:ext cx="2428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Georgia" pitchFamily="18" charset="0"/>
              </a:rPr>
              <a:t>ОД по ознакомлению с русским фольклором</a:t>
            </a:r>
            <a:endParaRPr lang="ru-RU" sz="14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642918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Важнейшей составляющей патриотического воспитания является приобщение ребенка к родному слову, формирование у него чувства языка.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0034" y="1785926"/>
            <a:ext cx="242889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285728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«Русская культура и традиции»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71477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E:\Documents and Settings\Администратор\Рабочий стол\дымка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1071546"/>
            <a:ext cx="3733263" cy="2354828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00298" y="3786190"/>
            <a:ext cx="4143404" cy="24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192880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285728"/>
            <a:ext cx="557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«Герои нашей Родины»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43174" y="3786190"/>
            <a:ext cx="3000396" cy="25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29256" y="1071546"/>
            <a:ext cx="2878529" cy="247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85786" y="1071546"/>
            <a:ext cx="3971059" cy="254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643570" y="3714752"/>
            <a:ext cx="307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 культурно –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досуговом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мероприятии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«9 мая!»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static.mk.ru/upload/entities/2020/04/10/18/articles/facebookPicture/65/93/ad/77/cab02a8aca78641c6cd508f3b5c77e81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286512" y="4714884"/>
            <a:ext cx="215271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57158" y="3929066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Коллаж.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Деды, воевавшие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ВОВ и их правнуки.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7224" y="1214422"/>
            <a:ext cx="2571768" cy="364333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6248" y="357166"/>
            <a:ext cx="4214842" cy="242889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72066" y="2786058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Georgia" pitchFamily="18" charset="0"/>
              </a:rPr>
              <a:t>Акция «Украсим окна ко Дню Победы»</a:t>
            </a:r>
            <a:endParaRPr lang="ru-RU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14876" y="3571876"/>
            <a:ext cx="3857652" cy="215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4348" y="5143512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Georgia" pitchFamily="18" charset="0"/>
              </a:rPr>
              <a:t>Стенгазета «Будущие защитники» </a:t>
            </a:r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714744" y="5500702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трелка вправо 23"/>
          <p:cNvSpPr/>
          <p:nvPr/>
        </p:nvSpPr>
        <p:spPr>
          <a:xfrm>
            <a:off x="3500430" y="5500702"/>
            <a:ext cx="76409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16" y="357166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«Моя Родина»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472" y="2357430"/>
            <a:ext cx="278608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14744" y="3714752"/>
            <a:ext cx="3571900" cy="25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928670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Было проведено ряд мероприятий с детьми по темам:«Малые народности Красноярского края»; «Национальная одежда коренных жителей края»; знакомство с играми малых народностей</a:t>
            </a:r>
            <a:r>
              <a:rPr lang="ru-RU" dirty="0" smtClean="0"/>
              <a:t> 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историей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проис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хождения, значением и функциями герба и флага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5008" y="1571612"/>
            <a:ext cx="3095627" cy="196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214290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>«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человечеству».                   Д. С. Лихачёв 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857365"/>
            <a:ext cx="828680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Цель</a:t>
            </a:r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:  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формирование духовности, нравственно – патриотических чувств у детей дошкольного возраста </a:t>
            </a:r>
            <a:endParaRPr lang="ru-RU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Задачи: 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  воспитание у ребёнка любви и привязанности к своей семье, дому, детскому саду, улице, городу, Родине;</a:t>
            </a:r>
          </a:p>
          <a:p>
            <a:pPr marL="0" lvl="2" algn="just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  формирование бережного отношения к природе и всему живому; </a:t>
            </a:r>
          </a:p>
          <a:p>
            <a:pPr marL="0" lvl="2" algn="just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побуждать детей к выполнению общественно значимых заданий, к добрым делам для семьи, родного дома, детского сада. </a:t>
            </a:r>
            <a:endParaRPr lang="ru-RU" sz="3200" b="1" i="1" dirty="0" smtClean="0">
              <a:solidFill>
                <a:srgbClr val="7030A0"/>
              </a:solidFill>
              <a:latin typeface="Georgia" pitchFamily="18" charset="0"/>
              <a:cs typeface="Arial" pitchFamily="34" charset="0"/>
            </a:endParaRP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 развитие интереса к русским традициям и промыслам; 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  знакомство детей с символами государства</a:t>
            </a:r>
            <a:r>
              <a:rPr lang="ru-RU" dirty="0" smtClean="0">
                <a:latin typeface="Georgia" pitchFamily="18" charset="0"/>
              </a:rPr>
              <a:t>.</a:t>
            </a:r>
          </a:p>
          <a:p>
            <a:endParaRPr lang="ru-RU" dirty="0" smtClean="0">
              <a:latin typeface="Georgia" pitchFamily="18" charset="0"/>
            </a:endParaRPr>
          </a:p>
          <a:p>
            <a:endParaRPr lang="ru-RU" dirty="0" smtClean="0">
              <a:latin typeface="Georgia" pitchFamily="18" charset="0"/>
            </a:endParaRPr>
          </a:p>
          <a:p>
            <a:endParaRPr lang="ru-RU" dirty="0">
              <a:latin typeface="Georgia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607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857232"/>
            <a:ext cx="77867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70C0"/>
                </a:solidFill>
                <a:latin typeface="Georgia" pitchFamily="18" charset="0"/>
              </a:rPr>
              <a:t>Благодаря использованию различных форм и методов работы по патриотическому воспитанию в процессе ознакомления дошкольников с родным краем, бытом и традициями малой родины, у детей формируются такие нравственные качества, как любовь к Родине, своему Отечеству, к родной природе, к людям, населяющим эту землю.</a:t>
            </a:r>
            <a:endParaRPr lang="ru-RU" sz="28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18573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714356"/>
            <a:ext cx="77867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Главное, что должны понимать дети – миром движет любовь. Любить надо все, что создано на Земле и относится ко всему бережно. 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ЛИТЕРАТУРА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Логинова Л.В. «Что может герб нам рассказать…» (Нетрадиционные формы работы с дошкольниками по патриотическому воспитанию) – М.: Издательство Скрипторий 2003», 2008. – 72с. Нравственно – патриотическое воспитание детей дошкольного возраста. Планирование и конспекты занятий. Методическое пособие для педагогов. - СПб.: «ООО Издательство «ДЕТСТВО - ПРЕСС», 2015. – 192 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1472" y="1071546"/>
            <a:ext cx="80010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Проблема патриотического воспитания подрастающего поколения сегодня является одной из наиболее актуальных. Патриотическое воспитание дошкольников – это не только воспитание любви к родному дому, семье, детскому саду, городу (селу), к родной природе, культурному достоянию своего народа, своей нации, но и воспитание уважительного отношения к труженику и результатам его труда, родной земле, защитникам Отечества, государственной символике, традициям государства и общенародным праздникам. Все эти задачи важны и актуальны, от решения ни одной из них нельзя отказаться, но приоритетной в дошкольном возрасте является задача воспитания у малышей любви и привязанности к родному дому, семье, прежде всего к матери, и к детскому саду. </a:t>
            </a:r>
            <a:endParaRPr lang="ru-RU" b="1" i="1" dirty="0" smtClean="0">
              <a:solidFill>
                <a:srgbClr val="7030A0"/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714612" y="642918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        АКТУАЛЬНОСТЬ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1538" y="285729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Блоки нравственно – патриотического воспитания 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42910" y="1357298"/>
          <a:ext cx="7929618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714348" y="2214554"/>
          <a:ext cx="7929618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714348" y="3143248"/>
          <a:ext cx="800105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28728" y="4286256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Виды детской деятельности 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2357422" y="4714884"/>
            <a:ext cx="428628" cy="35719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4644232" y="5072074"/>
            <a:ext cx="570710" cy="79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6200000" flipH="1">
            <a:off x="6908019" y="4736319"/>
            <a:ext cx="403216" cy="36034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4348" y="5143512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Познавательная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7620" y="5572140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Продуктивная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43702" y="521495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Игровая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28652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868" y="-285776"/>
            <a:ext cx="26432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Моя семья</a:t>
            </a:r>
            <a:endParaRPr lang="ru-RU" sz="28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714752"/>
            <a:ext cx="228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 «Портрет мамы»</a:t>
            </a:r>
          </a:p>
          <a:p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Проект  «Семейное древо»</a:t>
            </a:r>
            <a:endParaRPr lang="ru-RU" sz="14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785794"/>
            <a:ext cx="2571768" cy="2819491"/>
          </a:xfrm>
          <a:prstGeom prst="snip1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00562" y="928670"/>
            <a:ext cx="1714512" cy="221457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5787" y="214291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itchFamily="18" charset="0"/>
              </a:rPr>
              <a:t>Прежде чем ребенок начнет воспринимать себя как гражданина, ему нужно помочь в осознании своего собственного "я", своей семьи, своих корней – того, что близко, знакомо и понятно. </a:t>
            </a:r>
          </a:p>
          <a:p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29454" y="785794"/>
            <a:ext cx="1771102" cy="2857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00034" y="4857760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Культурно-досуговые мероприятия :</a:t>
            </a:r>
          </a:p>
          <a:p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«День мамы»</a:t>
            </a:r>
          </a:p>
          <a:p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«Мой папа, лучше всех!»</a:t>
            </a:r>
            <a:endParaRPr lang="ru-RU" sz="14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286512" y="3571876"/>
            <a:ext cx="2187819" cy="2531068"/>
          </a:xfrm>
          <a:prstGeom prst="snip1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143372" y="3857628"/>
            <a:ext cx="1672658" cy="249701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143240" y="2285992"/>
            <a:ext cx="1525954" cy="214532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5984" y="285728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«Мой детский сад»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857233"/>
            <a:ext cx="4071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itchFamily="18" charset="0"/>
              </a:rPr>
              <a:t>Организация развивающей среды</a:t>
            </a:r>
            <a:endParaRPr lang="ru-RU" sz="1600" b="1" dirty="0">
              <a:latin typeface="Georg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9058" y="4286256"/>
            <a:ext cx="2357454" cy="235745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72198" y="1285860"/>
            <a:ext cx="2832988" cy="224203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7158" y="1142984"/>
            <a:ext cx="2283412" cy="317695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928926" y="1428736"/>
            <a:ext cx="2643206" cy="264320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14290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8860" y="0"/>
            <a:ext cx="400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«Мой детский сад»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1000108"/>
            <a:ext cx="192882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70C0"/>
                </a:solidFill>
                <a:latin typeface="Georgia" pitchFamily="18" charset="0"/>
              </a:rPr>
              <a:t>Празднование Дня рождения детского сада.</a:t>
            </a:r>
          </a:p>
          <a:p>
            <a:pPr lvl="0" algn="ctr"/>
            <a:endParaRPr lang="ru-RU" sz="1200" b="1" dirty="0" smtClean="0">
              <a:solidFill>
                <a:srgbClr val="0070C0"/>
              </a:solidFill>
              <a:latin typeface="Georgia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0070C0"/>
                </a:solidFill>
                <a:latin typeface="Georgia" pitchFamily="18" charset="0"/>
              </a:rPr>
              <a:t>Выставка поделок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928670"/>
            <a:ext cx="3093426" cy="232006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86380" y="1071546"/>
            <a:ext cx="3411415" cy="19288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9438" y="3880380"/>
            <a:ext cx="2786050" cy="207170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14678" y="2786058"/>
            <a:ext cx="2730907" cy="204860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286512" y="3429000"/>
            <a:ext cx="2143140" cy="264329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14678" y="5000636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Georgia" pitchFamily="18" charset="0"/>
              </a:rPr>
              <a:t>Встречи с интересными людьми</a:t>
            </a:r>
            <a:endParaRPr lang="ru-RU" sz="12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240" y="5857892"/>
            <a:ext cx="30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Georgia" pitchFamily="18" charset="0"/>
              </a:rPr>
              <a:t>Праздник «День защиты детей»</a:t>
            </a:r>
            <a:endParaRPr lang="ru-RU" sz="1200" b="1" dirty="0">
              <a:latin typeface="Georgia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8992" y="214290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«Мой город»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Рисунок 5" descr="Фотография предприятий Берёзовская ГРЭС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2500306"/>
            <a:ext cx="2714644" cy="257176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5143512"/>
            <a:ext cx="23574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itchFamily="18" charset="0"/>
                <a:hlinkClick r:id="rId5"/>
              </a:rPr>
              <a:t>Берёзовская   ГРЭС</a:t>
            </a:r>
            <a:endParaRPr lang="ru-RU" sz="1600" b="1" dirty="0" smtClean="0"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Georgia" pitchFamily="18" charset="0"/>
              </a:rPr>
              <a:t>и </a:t>
            </a:r>
            <a:r>
              <a:rPr lang="ru-RU" sz="1600" b="1" dirty="0" err="1" smtClean="0">
                <a:solidFill>
                  <a:srgbClr val="0070C0"/>
                </a:solidFill>
                <a:latin typeface="Georgia" pitchFamily="18" charset="0"/>
              </a:rPr>
              <a:t>Березовское</a:t>
            </a:r>
            <a:r>
              <a:rPr lang="ru-RU" sz="1600" b="1" dirty="0" smtClean="0">
                <a:solidFill>
                  <a:srgbClr val="0070C0"/>
                </a:solidFill>
                <a:latin typeface="Georgia" pitchFamily="18" charset="0"/>
              </a:rPr>
              <a:t> водохранилище</a:t>
            </a:r>
          </a:p>
          <a:p>
            <a:endParaRPr lang="ru-RU" dirty="0"/>
          </a:p>
        </p:txBody>
      </p:sp>
      <p:pic>
        <p:nvPicPr>
          <p:cNvPr id="13" name="Рисунок 12" descr="Фотография достопримечательности Братская могила 57 партизан и мирных жителей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86116" y="1643050"/>
            <a:ext cx="2643206" cy="264320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28993" y="4643446"/>
            <a:ext cx="2428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Georgia" pitchFamily="18" charset="0"/>
                <a:hlinkClick r:id="rId7"/>
              </a:rPr>
              <a:t>Братская могила 57 партизан и мирных жителей</a:t>
            </a:r>
            <a:endParaRPr lang="ru-RU" sz="1400" dirty="0">
              <a:latin typeface="Georgia" pitchFamily="18" charset="0"/>
            </a:endParaRPr>
          </a:p>
        </p:txBody>
      </p:sp>
      <p:pic>
        <p:nvPicPr>
          <p:cNvPr id="15" name="Рисунок 14" descr="Фотография достопримечательности Краеведческий музей города Шарыпово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143636" y="2571744"/>
            <a:ext cx="2643206" cy="250033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15075" y="5429264"/>
            <a:ext cx="2500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Georgia" pitchFamily="18" charset="0"/>
              </a:rPr>
              <a:t>Краеведческий музей города Шарыпо</a:t>
            </a:r>
            <a:r>
              <a:rPr lang="ru-RU" sz="1600" b="1" dirty="0" smtClean="0">
                <a:solidFill>
                  <a:srgbClr val="0070C0"/>
                </a:solidFill>
                <a:latin typeface="Georgia" pitchFamily="18" charset="0"/>
              </a:rPr>
              <a:t>во</a:t>
            </a:r>
            <a:endParaRPr lang="ru-RU" sz="16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472" y="428605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Любовь к Родине начинается с любви к малой Родине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ru-RU" i="1" dirty="0" smtClean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                                                                                                        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Гусев Д. А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4572008"/>
            <a:ext cx="2357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14678" y="214290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«Мой город»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Рисунок 6" descr="Фотография достопримечательности Памятник Первостроителям КАТЭКА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2071678"/>
            <a:ext cx="2571768" cy="257176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35" y="5072074"/>
            <a:ext cx="2428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Georgia" pitchFamily="18" charset="0"/>
                <a:hlinkClick r:id="rId5"/>
              </a:rPr>
              <a:t>Памятник </a:t>
            </a:r>
            <a:r>
              <a:rPr lang="ru-RU" sz="1200" b="1" dirty="0" err="1" smtClean="0">
                <a:latin typeface="Georgia" pitchFamily="18" charset="0"/>
                <a:hlinkClick r:id="rId5"/>
              </a:rPr>
              <a:t>Первостроителям</a:t>
            </a:r>
            <a:r>
              <a:rPr lang="ru-RU" sz="1200" b="1" dirty="0" smtClean="0">
                <a:latin typeface="Georgia" pitchFamily="18" charset="0"/>
                <a:hlinkClick r:id="rId5"/>
              </a:rPr>
              <a:t> КАТЭКА</a:t>
            </a:r>
            <a:endParaRPr lang="ru-RU" sz="1200" dirty="0">
              <a:latin typeface="Georgia" pitchFamily="18" charset="0"/>
            </a:endParaRPr>
          </a:p>
        </p:txBody>
      </p:sp>
      <p:pic>
        <p:nvPicPr>
          <p:cNvPr id="10" name="Рисунок 9" descr="Фотография достопримечательности Памятник Танк Т72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071802" y="2500306"/>
            <a:ext cx="2857520" cy="219808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428993" y="5143512"/>
            <a:ext cx="2188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Georgia" pitchFamily="18" charset="0"/>
                <a:hlinkClick r:id="rId7"/>
              </a:rPr>
              <a:t>Памятник Танк Т72</a:t>
            </a:r>
            <a:endParaRPr lang="ru-RU" sz="1400" dirty="0">
              <a:latin typeface="Georgia" pitchFamily="18" charset="0"/>
            </a:endParaRPr>
          </a:p>
        </p:txBody>
      </p:sp>
      <p:pic>
        <p:nvPicPr>
          <p:cNvPr id="13" name="Рисунок 12" descr="Фотография достопримечательности Собор Троицы Живоначальной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2786058"/>
            <a:ext cx="2571768" cy="250033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235083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388" y="5500702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Georgia" pitchFamily="18" charset="0"/>
              </a:rPr>
              <a:t>Собор Троицы </a:t>
            </a:r>
            <a:r>
              <a:rPr lang="ru-RU" sz="1400" b="1" dirty="0" err="1" smtClean="0">
                <a:solidFill>
                  <a:srgbClr val="0070C0"/>
                </a:solidFill>
                <a:latin typeface="Georgia" pitchFamily="18" charset="0"/>
              </a:rPr>
              <a:t>Живоначальной</a:t>
            </a:r>
            <a:endParaRPr lang="ru-RU" sz="14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714356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Georgia" pitchFamily="18" charset="0"/>
              </a:rPr>
              <a:t>В старшей группе начинается работа по ознакомлению дошкольников с родным краем (блок "Моя малая родина" (город, микрорайон)), Основной целью проводимой работы является воспитание  в ребенке чувства гордости, уважения и любви к тому месту, в котором он живет.(</a:t>
            </a:r>
            <a:r>
              <a:rPr lang="ru-RU" sz="16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какие­то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исторические факты местного значения;</a:t>
            </a: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окружающая природа; </a:t>
            </a:r>
            <a:r>
              <a:rPr lang="ru-RU" sz="1200" i="1" dirty="0" smtClean="0">
                <a:latin typeface="Georgia" pitchFamily="18" charset="0"/>
              </a:rPr>
              <a:t>что производится в их городе (районе); основная профессия , которая присуще жителям населенного пункта)</a:t>
            </a:r>
            <a:endParaRPr lang="ru-RU" sz="1100" i="1" dirty="0" smtClean="0">
              <a:latin typeface="Georgia" pitchFamily="18" charset="0"/>
              <a:cs typeface="Arial" pitchFamily="34" charset="0"/>
            </a:endParaRPr>
          </a:p>
          <a:p>
            <a:endParaRPr lang="ru-RU" sz="1400" dirty="0">
              <a:latin typeface="Georgia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1035</Words>
  <Application>Microsoft Office PowerPoint</Application>
  <PresentationFormat>Экран (4:3)</PresentationFormat>
  <Paragraphs>98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</dc:creator>
  <cp:lastModifiedBy>7</cp:lastModifiedBy>
  <cp:revision>162</cp:revision>
  <dcterms:created xsi:type="dcterms:W3CDTF">2022-05-27T10:40:33Z</dcterms:created>
  <dcterms:modified xsi:type="dcterms:W3CDTF">2022-10-22T15:12:22Z</dcterms:modified>
</cp:coreProperties>
</file>